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6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4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5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4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5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2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8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5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7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1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B86B8ED-B7B3-9044-BAF8-47B210E3C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3BFB3F5-2E66-9846-87C6-B0E948C8C8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9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80962"/>
            <a:ext cx="8229600" cy="1143000"/>
          </a:xfrm>
        </p:spPr>
        <p:txBody>
          <a:bodyPr/>
          <a:lstStyle/>
          <a:p>
            <a:r>
              <a:rPr lang="en-US" dirty="0" smtClean="0"/>
              <a:t>The ELM Management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92200"/>
            <a:ext cx="8509000" cy="5359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</a:t>
            </a:r>
            <a:r>
              <a:rPr lang="en-US" sz="2400" dirty="0"/>
              <a:t>anage </a:t>
            </a:r>
            <a:r>
              <a:rPr lang="en-US" sz="2400" dirty="0"/>
              <a:t>for b</a:t>
            </a:r>
            <a:r>
              <a:rPr lang="en-US" sz="2400" dirty="0"/>
              <a:t>obolinks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Maintain the meadow by mowing once a year, late in the season</a:t>
            </a:r>
          </a:p>
          <a:p>
            <a:pPr lvl="1"/>
            <a:r>
              <a:rPr lang="en-US" sz="2400" b="1" dirty="0"/>
              <a:t>Will kill wood turtles if they are in the field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To manage for wood turtles:</a:t>
            </a:r>
          </a:p>
          <a:p>
            <a:pPr lvl="1"/>
            <a:r>
              <a:rPr lang="en-US" sz="2400" dirty="0"/>
              <a:t>Do not mow during their active period (Apr-Oct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/>
              <a:t>Goldenrod will produce their seed set and continue to dominate the field and spread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ourting pair in MA Mike Jon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72" y="4787901"/>
            <a:ext cx="3071900" cy="2048933"/>
          </a:xfrm>
          <a:prstGeom prst="rect">
            <a:avLst/>
          </a:prstGeom>
        </p:spPr>
      </p:pic>
      <p:pic>
        <p:nvPicPr>
          <p:cNvPr id="5" name="Picture 4" descr="Bobolink l07-48-042_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4787901"/>
            <a:ext cx="3073400" cy="2048933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5308600" y="5702300"/>
            <a:ext cx="1676400" cy="800100"/>
          </a:xfrm>
          <a:prstGeom prst="left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0100" y="5282168"/>
            <a:ext cx="5649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</a:rPr>
              <a:t>??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-man-three-arrows-three-different-directions-thinking-confusing-red-showing-wondering-which-way-to-go-over-white-3875108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/>
        </p:blipFill>
        <p:spPr>
          <a:xfrm>
            <a:off x="8229600" y="0"/>
            <a:ext cx="2438400" cy="2394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38"/>
            <a:ext cx="8229600" cy="1143000"/>
          </a:xfrm>
        </p:spPr>
        <p:txBody>
          <a:bodyPr/>
          <a:lstStyle/>
          <a:p>
            <a:r>
              <a:rPr lang="en-US" dirty="0" smtClean="0"/>
              <a:t>What direction to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50938"/>
            <a:ext cx="8445500" cy="54784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 are RGT’s objectives for ELM management?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Possibilities:</a:t>
            </a:r>
          </a:p>
          <a:p>
            <a:pPr>
              <a:buFontTx/>
              <a:buChar char="-"/>
            </a:pPr>
            <a:r>
              <a:rPr lang="en-US" sz="2400" dirty="0"/>
              <a:t>Manage according to conservation value: </a:t>
            </a:r>
            <a:r>
              <a:rPr lang="en-US" sz="2400" b="1" dirty="0"/>
              <a:t>wood turtles</a:t>
            </a:r>
          </a:p>
          <a:p>
            <a:pPr>
              <a:buFontTx/>
              <a:buChar char="-"/>
            </a:pPr>
            <a:r>
              <a:rPr lang="en-US" sz="2400" dirty="0"/>
              <a:t>Manage for bobolinks/biodiversity: </a:t>
            </a:r>
            <a:r>
              <a:rPr lang="en-US" sz="2400" b="1" dirty="0"/>
              <a:t>wildlife-oriented disturbance</a:t>
            </a:r>
          </a:p>
          <a:p>
            <a:pPr>
              <a:buFontTx/>
              <a:buChar char="-"/>
            </a:pPr>
            <a:r>
              <a:rPr lang="en-US" sz="2400" dirty="0"/>
              <a:t>Manage for human interests (e.g. beauty): </a:t>
            </a:r>
            <a:r>
              <a:rPr lang="en-US" sz="2400" b="1" dirty="0"/>
              <a:t>frequent mowing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NOT mutually exclusive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73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38"/>
            <a:ext cx="8229600" cy="1143000"/>
          </a:xfrm>
        </p:spPr>
        <p:txBody>
          <a:bodyPr/>
          <a:lstStyle/>
          <a:p>
            <a:r>
              <a:rPr lang="en-US" dirty="0" smtClean="0"/>
              <a:t>1. Manage for Wood Turtles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Actively participate in enhancing ELM as wood turtle habitat</a:t>
            </a:r>
          </a:p>
          <a:p>
            <a:pPr lvl="1"/>
            <a:r>
              <a:rPr lang="en-US" sz="2000" dirty="0"/>
              <a:t>Create sandy areas near the water for nesting</a:t>
            </a:r>
          </a:p>
          <a:p>
            <a:pPr lvl="1"/>
            <a:r>
              <a:rPr lang="en-US" sz="2000" dirty="0"/>
              <a:t>Create edge habitat that allows for easy thermoregulation, protection from predators, and foraging</a:t>
            </a:r>
          </a:p>
          <a:p>
            <a:pPr lvl="1"/>
            <a:r>
              <a:rPr lang="en-US" sz="2000" dirty="0"/>
              <a:t>Protect nests?</a:t>
            </a:r>
            <a:endParaRPr lang="en-US" sz="1000" dirty="0"/>
          </a:p>
          <a:p>
            <a:pPr marL="0" indent="0">
              <a:buNone/>
            </a:pPr>
            <a:r>
              <a:rPr lang="en-US" sz="2400" dirty="0"/>
              <a:t>Systematically monitor </a:t>
            </a:r>
            <a:r>
              <a:rPr lang="en-US" sz="2400" dirty="0"/>
              <a:t>the population</a:t>
            </a:r>
            <a:endParaRPr lang="en-US" sz="2400" dirty="0"/>
          </a:p>
          <a:p>
            <a:pPr lvl="1"/>
            <a:r>
              <a:rPr lang="en-US" sz="2000" dirty="0"/>
              <a:t>Always good to have an understanding of the population you are managing for</a:t>
            </a:r>
          </a:p>
          <a:p>
            <a:pPr lvl="1"/>
            <a:r>
              <a:rPr lang="en-US" sz="2000" dirty="0"/>
              <a:t>Contributing to state-wide effort to study and protect the </a:t>
            </a:r>
            <a:r>
              <a:rPr lang="en-US" sz="2000" dirty="0"/>
              <a:t>population</a:t>
            </a:r>
            <a:endParaRPr lang="en-US" sz="1000" dirty="0"/>
          </a:p>
          <a:p>
            <a:pPr marL="0" indent="0">
              <a:buNone/>
            </a:pPr>
            <a:r>
              <a:rPr lang="en-US" sz="2400" dirty="0"/>
              <a:t>Refrain from mowing from Apr-Oct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ood-turtle-hatchlings-emerging-from-n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76" y="4512100"/>
            <a:ext cx="3489325" cy="23459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5039139"/>
            <a:ext cx="2743200" cy="1818861"/>
          </a:xfrm>
          <a:prstGeom prst="rect">
            <a:avLst/>
          </a:prstGeom>
        </p:spPr>
      </p:pic>
      <p:pic>
        <p:nvPicPr>
          <p:cNvPr id="6" name="Picture 5" descr="Young-wood-turt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039138"/>
            <a:ext cx="2627245" cy="181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42862"/>
            <a:ext cx="8229600" cy="1143000"/>
          </a:xfrm>
        </p:spPr>
        <p:txBody>
          <a:bodyPr/>
          <a:lstStyle/>
          <a:p>
            <a:r>
              <a:rPr lang="en-US" dirty="0"/>
              <a:t>2. Manage for Bobolinks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100139"/>
            <a:ext cx="8686800" cy="50260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Disturb the meadow</a:t>
            </a:r>
          </a:p>
          <a:p>
            <a:pPr lvl="1"/>
            <a:r>
              <a:rPr lang="en-US" sz="2000" dirty="0"/>
              <a:t>Late enough that </a:t>
            </a:r>
            <a:r>
              <a:rPr lang="en-US" sz="2000" dirty="0"/>
              <a:t>nestlings can fledge and </a:t>
            </a:r>
            <a:r>
              <a:rPr lang="en-US" sz="2000" dirty="0"/>
              <a:t>learn to fly</a:t>
            </a:r>
          </a:p>
          <a:p>
            <a:pPr lvl="1"/>
            <a:r>
              <a:rPr lang="en-US" sz="2000" dirty="0"/>
              <a:t>Early enough that goldenrod does not form seed set 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Initially, mowing twice a year may be necessary set back goldenrod</a:t>
            </a:r>
          </a:p>
          <a:p>
            <a:pPr lvl="1"/>
            <a:r>
              <a:rPr lang="en-US" sz="2000" dirty="0"/>
              <a:t>Earlier the better for 1</a:t>
            </a:r>
            <a:r>
              <a:rPr lang="en-US" sz="2000" baseline="30000" dirty="0"/>
              <a:t>st</a:t>
            </a:r>
            <a:r>
              <a:rPr lang="en-US" sz="2000" dirty="0"/>
              <a:t> mowing (</a:t>
            </a:r>
            <a:r>
              <a:rPr lang="en-US" sz="2000" dirty="0" err="1"/>
              <a:t>renesting</a:t>
            </a:r>
            <a:r>
              <a:rPr lang="en-US" sz="2000" dirty="0"/>
              <a:t> likely if mowed before June 20)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Alternative: complete restoration</a:t>
            </a:r>
          </a:p>
          <a:p>
            <a:pPr lvl="1"/>
            <a:r>
              <a:rPr lang="en-US" sz="2000" dirty="0"/>
              <a:t>Till and plant warm-season grasses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Continue to survey bobolink population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obolink_s79-1-009_l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3876225"/>
            <a:ext cx="2235200" cy="2791274"/>
          </a:xfrm>
          <a:prstGeom prst="rect">
            <a:avLst/>
          </a:prstGeom>
        </p:spPr>
      </p:pic>
      <p:pic>
        <p:nvPicPr>
          <p:cNvPr id="5" name="Picture 4" descr="51RWYqz8alL._SY3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5016499"/>
            <a:ext cx="1651000" cy="1651000"/>
          </a:xfrm>
          <a:prstGeom prst="rect">
            <a:avLst/>
          </a:prstGeom>
        </p:spPr>
      </p:pic>
      <p:pic>
        <p:nvPicPr>
          <p:cNvPr id="6" name="Picture 5" descr="canada-goldenro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010214"/>
            <a:ext cx="2504150" cy="16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42862"/>
            <a:ext cx="8229600" cy="1143000"/>
          </a:xfrm>
        </p:spPr>
        <p:txBody>
          <a:bodyPr/>
          <a:lstStyle/>
          <a:p>
            <a:r>
              <a:rPr lang="en-US" dirty="0"/>
              <a:t>2. Manage for Bobolinks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00139"/>
            <a:ext cx="8229600" cy="50260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Altering mowing techniques MAY decrease mortalities</a:t>
            </a:r>
          </a:p>
          <a:p>
            <a:pPr lvl="1"/>
            <a:r>
              <a:rPr lang="en-US" sz="2000" dirty="0"/>
              <a:t>Raise the blade height &gt;7 inches (higher the better)</a:t>
            </a:r>
          </a:p>
          <a:p>
            <a:pPr lvl="1"/>
            <a:r>
              <a:rPr lang="en-US" sz="2000" dirty="0"/>
              <a:t>Sickle bar mowers are better (hard to find)</a:t>
            </a:r>
          </a:p>
          <a:p>
            <a:pPr lvl="1"/>
            <a:r>
              <a:rPr lang="en-US" sz="2000" dirty="0"/>
              <a:t>Mow slowly</a:t>
            </a:r>
          </a:p>
          <a:p>
            <a:pPr lvl="1"/>
            <a:r>
              <a:rPr lang="en-US" sz="2000" dirty="0"/>
              <a:t>Leave an </a:t>
            </a:r>
            <a:r>
              <a:rPr lang="en-US" sz="2000" dirty="0" err="1"/>
              <a:t>unmowed</a:t>
            </a:r>
            <a:r>
              <a:rPr lang="en-US" sz="2000" dirty="0"/>
              <a:t> 30 </a:t>
            </a:r>
            <a:r>
              <a:rPr lang="en-US" sz="2000" dirty="0" err="1"/>
              <a:t>ft</a:t>
            </a:r>
            <a:r>
              <a:rPr lang="en-US" sz="2000" dirty="0"/>
              <a:t> buffer near streams and forest</a:t>
            </a:r>
          </a:p>
          <a:p>
            <a:pPr lvl="1"/>
            <a:r>
              <a:rPr lang="en-US" sz="2000" dirty="0"/>
              <a:t>Start mowing from the location that is least likely to contain turtles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 descr="Screen Shot 2016-02-16 at 3.36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57650"/>
            <a:ext cx="2489200" cy="2171700"/>
          </a:xfrm>
          <a:prstGeom prst="rect">
            <a:avLst/>
          </a:prstGeom>
        </p:spPr>
      </p:pic>
      <p:pic>
        <p:nvPicPr>
          <p:cNvPr id="16" name="Picture 15" descr="Screen Shot 2016-02-16 at 3.3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3609688"/>
            <a:ext cx="4203700" cy="32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42862"/>
            <a:ext cx="8229600" cy="1143000"/>
          </a:xfrm>
        </p:spPr>
        <p:txBody>
          <a:bodyPr/>
          <a:lstStyle/>
          <a:p>
            <a:r>
              <a:rPr lang="en-US" dirty="0" smtClean="0"/>
              <a:t>3. Attempt to manage for 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28700"/>
            <a:ext cx="8229600" cy="5359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Create turtle habitat, </a:t>
            </a:r>
            <a:r>
              <a:rPr lang="en-US" sz="2400" dirty="0" err="1"/>
              <a:t>etc</a:t>
            </a:r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Create bobolink habitat through means other than mowing</a:t>
            </a:r>
          </a:p>
          <a:p>
            <a:pPr lvl="1"/>
            <a:r>
              <a:rPr lang="en-US" sz="2000" dirty="0"/>
              <a:t>Cut goldenrod back with handheld machinery</a:t>
            </a:r>
          </a:p>
          <a:p>
            <a:pPr lvl="1"/>
            <a:r>
              <a:rPr lang="en-US" sz="2000" dirty="0"/>
              <a:t>Light </a:t>
            </a:r>
            <a:r>
              <a:rPr lang="en-US" sz="2000" dirty="0" err="1"/>
              <a:t>discing</a:t>
            </a:r>
            <a:r>
              <a:rPr lang="en-US" sz="2000" dirty="0"/>
              <a:t> </a:t>
            </a:r>
            <a:r>
              <a:rPr lang="en-US" sz="2000" dirty="0"/>
              <a:t>during inactive period </a:t>
            </a:r>
          </a:p>
          <a:p>
            <a:pPr lvl="2"/>
            <a:r>
              <a:rPr lang="en-US" sz="1600" dirty="0"/>
              <a:t>MAY allow for reseeding </a:t>
            </a:r>
          </a:p>
          <a:p>
            <a:pPr lvl="1"/>
            <a:r>
              <a:rPr lang="en-US" sz="2000" dirty="0"/>
              <a:t>Try goats again during a different time of year?</a:t>
            </a:r>
          </a:p>
          <a:p>
            <a:pPr lvl="1"/>
            <a:r>
              <a:rPr lang="en-US" sz="2000" dirty="0"/>
              <a:t>Light grazing with a different animal (less expensive)</a:t>
            </a:r>
          </a:p>
          <a:p>
            <a:pPr lvl="1"/>
            <a:r>
              <a:rPr lang="en-US" sz="2000" dirty="0"/>
              <a:t>Remove thatch</a:t>
            </a:r>
          </a:p>
          <a:p>
            <a:pPr lvl="1"/>
            <a:r>
              <a:rPr lang="en-US" sz="2000" dirty="0"/>
              <a:t>Herbicide?</a:t>
            </a:r>
            <a:endParaRPr lang="en-US" sz="2000" dirty="0"/>
          </a:p>
        </p:txBody>
      </p:sp>
      <p:pic>
        <p:nvPicPr>
          <p:cNvPr id="4" name="Picture 3" descr="discing-corn-maz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648202"/>
            <a:ext cx="2946399" cy="2209799"/>
          </a:xfrm>
          <a:prstGeom prst="rect">
            <a:avLst/>
          </a:prstGeom>
        </p:spPr>
      </p:pic>
      <p:pic>
        <p:nvPicPr>
          <p:cNvPr id="5" name="Picture 4" descr="goats-that-climb-Argan-tre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3975100"/>
            <a:ext cx="432435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Managing for Wood Turtles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4709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Protecting a threatened species </a:t>
            </a:r>
          </a:p>
          <a:p>
            <a:pPr lvl="1"/>
            <a:r>
              <a:rPr lang="en-US" dirty="0" smtClean="0"/>
              <a:t>(not killing a threatened species)</a:t>
            </a:r>
          </a:p>
          <a:p>
            <a:pPr marL="0" indent="0">
              <a:buNone/>
            </a:pPr>
            <a:r>
              <a:rPr lang="en-US" dirty="0" smtClean="0"/>
              <a:t>2. Heightened conservation value</a:t>
            </a:r>
          </a:p>
          <a:p>
            <a:pPr marL="0" indent="0">
              <a:buNone/>
            </a:pPr>
            <a:r>
              <a:rPr lang="en-US" dirty="0" smtClean="0"/>
              <a:t>3. RGT can be framed in a new light to the public</a:t>
            </a:r>
          </a:p>
          <a:p>
            <a:pPr lvl="1"/>
            <a:r>
              <a:rPr lang="en-US" dirty="0" smtClean="0"/>
              <a:t>Not just conserving land, also </a:t>
            </a:r>
            <a:r>
              <a:rPr lang="en-US" b="1" dirty="0" smtClean="0"/>
              <a:t>actively</a:t>
            </a:r>
            <a:r>
              <a:rPr lang="en-US" dirty="0" smtClean="0"/>
              <a:t> protecting wildlife</a:t>
            </a:r>
          </a:p>
          <a:p>
            <a:pPr marL="0" indent="0">
              <a:buNone/>
            </a:pPr>
            <a:r>
              <a:rPr lang="en-US" dirty="0" smtClean="0"/>
              <a:t>4. State funding?</a:t>
            </a:r>
          </a:p>
          <a:p>
            <a:pPr marL="0" indent="0">
              <a:buNone/>
            </a:pPr>
            <a:r>
              <a:rPr lang="en-US" dirty="0" smtClean="0"/>
              <a:t>5. Turtles are awesome!</a:t>
            </a:r>
            <a:endParaRPr lang="en-US" dirty="0"/>
          </a:p>
        </p:txBody>
      </p:sp>
      <p:pic>
        <p:nvPicPr>
          <p:cNvPr id="4" name="Picture 3" descr="wood-turtle-wend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95439"/>
            <a:ext cx="4191000" cy="29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Managing for Bobolinks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Protecting a declining species</a:t>
            </a:r>
          </a:p>
          <a:p>
            <a:pPr marL="0" indent="0">
              <a:buNone/>
            </a:pPr>
            <a:r>
              <a:rPr lang="en-US" dirty="0" smtClean="0"/>
              <a:t>2. Will likely benefit other grassland species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(e.g. kestrel)</a:t>
            </a:r>
          </a:p>
          <a:p>
            <a:pPr marL="0" indent="0">
              <a:buNone/>
            </a:pPr>
            <a:r>
              <a:rPr lang="en-US" dirty="0" smtClean="0"/>
              <a:t>3. Aesthetics</a:t>
            </a:r>
          </a:p>
          <a:p>
            <a:pPr marL="0" indent="0">
              <a:buNone/>
            </a:pPr>
            <a:r>
              <a:rPr lang="en-US" dirty="0" smtClean="0"/>
              <a:t>4. Potentially attract more people (birders)</a:t>
            </a:r>
          </a:p>
          <a:p>
            <a:pPr marL="0" indent="0">
              <a:buNone/>
            </a:pPr>
            <a:r>
              <a:rPr lang="en-US" dirty="0" smtClean="0"/>
              <a:t>5. Birds are awesome!</a:t>
            </a:r>
            <a:endParaRPr lang="en-US" dirty="0"/>
          </a:p>
        </p:txBody>
      </p:sp>
      <p:pic>
        <p:nvPicPr>
          <p:cNvPr id="4" name="Picture 3" descr="BobolinkPH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4230453"/>
            <a:ext cx="3340100" cy="2627546"/>
          </a:xfrm>
          <a:prstGeom prst="rect">
            <a:avLst/>
          </a:prstGeom>
        </p:spPr>
      </p:pic>
      <p:pic>
        <p:nvPicPr>
          <p:cNvPr id="5" name="Picture 4" descr="AmericanKestre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48638"/>
            <a:ext cx="2798774" cy="2209363"/>
          </a:xfrm>
          <a:prstGeom prst="rect">
            <a:avLst/>
          </a:prstGeom>
        </p:spPr>
      </p:pic>
      <p:pic>
        <p:nvPicPr>
          <p:cNvPr id="6" name="Picture 5" descr="EasternMeadowlark-Vyn_060330_0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24" y="4648638"/>
            <a:ext cx="3037876" cy="22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bolink_in_flight_tim_len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701"/>
            <a:ext cx="9144000" cy="5139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1531938"/>
            <a:ext cx="7848600" cy="406876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38"/>
            <a:ext cx="8229600" cy="1143000"/>
          </a:xfrm>
        </p:spPr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98600"/>
            <a:ext cx="7848600" cy="535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Managing for wildlife takes time and patience</a:t>
            </a:r>
          </a:p>
          <a:p>
            <a:pPr lvl="1"/>
            <a:r>
              <a:rPr lang="en-US" sz="2400" dirty="0"/>
              <a:t>Results are not always seen immediately seen</a:t>
            </a:r>
          </a:p>
          <a:p>
            <a:pPr lvl="1"/>
            <a:r>
              <a:rPr lang="en-US" sz="2400" dirty="0"/>
              <a:t>Especially for birds</a:t>
            </a:r>
          </a:p>
          <a:p>
            <a:pPr marL="0" indent="0">
              <a:buNone/>
            </a:pPr>
            <a:r>
              <a:rPr lang="en-US" dirty="0"/>
              <a:t>Cannot manage what you do not </a:t>
            </a:r>
            <a:r>
              <a:rPr lang="en-US" dirty="0" smtClean="0"/>
              <a:t>know</a:t>
            </a:r>
          </a:p>
          <a:p>
            <a:pPr marL="0" indent="0">
              <a:buNone/>
            </a:pPr>
            <a:r>
              <a:rPr lang="en-US" dirty="0" smtClean="0"/>
              <a:t>Consistent, systematic monitoring of ELM’s wildlife will allow you to:</a:t>
            </a:r>
          </a:p>
          <a:p>
            <a:pPr lvl="1"/>
            <a:r>
              <a:rPr lang="en-US" sz="2400" dirty="0"/>
              <a:t>Make informed decisions</a:t>
            </a:r>
          </a:p>
          <a:p>
            <a:pPr lvl="1"/>
            <a:r>
              <a:rPr lang="en-US" sz="2400" dirty="0"/>
              <a:t>Understand the impact of your management decisions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Widescreen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The ELM Management Dilemma</vt:lpstr>
      <vt:lpstr>What direction to take?</vt:lpstr>
      <vt:lpstr>1. Manage for Wood Turtles</vt:lpstr>
      <vt:lpstr>2. Manage for Bobolinks</vt:lpstr>
      <vt:lpstr>2. Manage for Bobolinks</vt:lpstr>
      <vt:lpstr>3. Attempt to manage for both</vt:lpstr>
      <vt:lpstr>Benefits of Managing for Wood Turtles</vt:lpstr>
      <vt:lpstr>Benefits of Managing for Bobolinks</vt:lpstr>
      <vt:lpstr>Take Home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ELM Management Dilemma</dc:title>
  <dc:creator>Rattlesnake Trust</dc:creator>
  <cp:lastModifiedBy>Rattlesnake Trust</cp:lastModifiedBy>
  <cp:revision>1</cp:revision>
  <dcterms:created xsi:type="dcterms:W3CDTF">2016-03-03T02:29:36Z</dcterms:created>
  <dcterms:modified xsi:type="dcterms:W3CDTF">2016-03-03T02:30:01Z</dcterms:modified>
</cp:coreProperties>
</file>